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3" r:id="rId2"/>
    <p:sldId id="283" r:id="rId3"/>
    <p:sldId id="257" r:id="rId4"/>
    <p:sldId id="285" r:id="rId5"/>
    <p:sldId id="274" r:id="rId6"/>
    <p:sldId id="276" r:id="rId7"/>
    <p:sldId id="265" r:id="rId8"/>
    <p:sldId id="281" r:id="rId9"/>
    <p:sldId id="275" r:id="rId10"/>
    <p:sldId id="287" r:id="rId11"/>
    <p:sldId id="266" r:id="rId12"/>
    <p:sldId id="286" r:id="rId13"/>
    <p:sldId id="284"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p:restoredTop sz="96966"/>
  </p:normalViewPr>
  <p:slideViewPr>
    <p:cSldViewPr snapToGrid="0">
      <p:cViewPr>
        <p:scale>
          <a:sx n="117" d="100"/>
          <a:sy n="117" d="100"/>
        </p:scale>
        <p:origin x="2312"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3A7671C3-8647-3F4D-A8EF-348734CCCD98}">
      <dgm:prSet phldrT="[Text]" custT="1"/>
      <dgm:spPr/>
      <dgm:t>
        <a:bodyPr/>
        <a:lstStyle/>
        <a:p>
          <a:r>
            <a:rPr lang="en-GB" sz="1800" dirty="0"/>
            <a:t>Not generalisable to other samples</a:t>
          </a:r>
        </a:p>
      </dgm:t>
    </dgm:pt>
    <dgm:pt modelId="{15E41252-8380-EF48-987D-52DE8E4E4CA3}" type="parTrans" cxnId="{72E21A45-050C-5A49-BB1F-364E41A81927}">
      <dgm:prSet/>
      <dgm:spPr/>
      <dgm:t>
        <a:bodyPr/>
        <a:lstStyle/>
        <a:p>
          <a:endParaRPr lang="en-GB" sz="1600"/>
        </a:p>
      </dgm:t>
    </dgm:pt>
    <dgm:pt modelId="{33DB89E4-B96F-DA42-BB5D-DE7F646CBFCB}" type="sibTrans" cxnId="{72E21A45-050C-5A49-BB1F-364E41A81927}">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E369B6AB-B74A-5A45-916D-F9D5493A6366}">
      <dgm:prSet phldrT="[Text]" custT="1"/>
      <dgm:spPr/>
      <dgm:t>
        <a:bodyPr/>
        <a:lstStyle/>
        <a:p>
          <a:r>
            <a:rPr lang="en-GB" sz="1800" dirty="0"/>
            <a:t>Able to incorporate highly-divergent samples</a:t>
          </a:r>
        </a:p>
      </dgm:t>
    </dgm:pt>
    <dgm:pt modelId="{87C450C8-27CF-B344-B29D-1AC8798658D7}" type="parTrans" cxnId="{F283F554-1755-ED47-9F13-0FFA224796D7}">
      <dgm:prSet/>
      <dgm:spPr/>
      <dgm:t>
        <a:bodyPr/>
        <a:lstStyle/>
        <a:p>
          <a:endParaRPr lang="en-GB" sz="1600"/>
        </a:p>
      </dgm:t>
    </dgm:pt>
    <dgm:pt modelId="{58FAB670-A88E-004D-94A1-428376CCF5D6}" type="sibTrans" cxnId="{F283F554-1755-ED47-9F13-0FFA224796D7}">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7"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6"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72E21A45-050C-5A49-BB1F-364E41A81927}" srcId="{C3171B99-E700-5340-93F6-1A6D32DE1A07}" destId="{3A7671C3-8647-3F4D-A8EF-348734CCCD98}" srcOrd="5" destOrd="0" parTransId="{15E41252-8380-EF48-987D-52DE8E4E4CA3}" sibTransId="{33DB89E4-B96F-DA42-BB5D-DE7F646CBFCB}"/>
    <dgm:cxn modelId="{28B82747-4820-0442-B604-547B07D0BCF5}" srcId="{C3171B99-E700-5340-93F6-1A6D32DE1A07}" destId="{E0C5856C-412B-8542-A135-418C2BC312AD}" srcOrd="2" destOrd="0" parTransId="{F687CA04-1BED-464F-8EE5-97B4370EB11A}" sibTransId="{EB30C697-B1DC-744F-8FCA-0C00B984459B}"/>
    <dgm:cxn modelId="{0853EB4C-D4ED-2A4C-8505-3AA66FEB981F}" type="presOf" srcId="{B256C2B9-42B2-F54A-A98F-C0C0C1F19673}" destId="{F3CE3D16-1955-2B40-9EAD-E36C87C99FC8}" srcOrd="1" destOrd="1" presId="urn:microsoft.com/office/officeart/2005/8/layout/venn1"/>
    <dgm:cxn modelId="{7411304F-5F9D-CA47-9C2C-E3A9BCECE3DF}" type="presOf" srcId="{E0C5856C-412B-8542-A135-418C2BC312AD}" destId="{2FF4665E-6280-0442-ADA8-E27472347846}" srcOrd="0" destOrd="3" presId="urn:microsoft.com/office/officeart/2005/8/layout/venn1"/>
    <dgm:cxn modelId="{51A4BA51-0E1F-6A41-8AA2-BB2CADAE8C11}" type="presOf" srcId="{3A7671C3-8647-3F4D-A8EF-348734CCCD98}" destId="{2FF4665E-6280-0442-ADA8-E27472347846}" srcOrd="0" destOrd="6" presId="urn:microsoft.com/office/officeart/2005/8/layout/venn1"/>
    <dgm:cxn modelId="{F283F554-1755-ED47-9F13-0FFA224796D7}" srcId="{4DC7339A-C343-294C-B969-2AF36B9FB623}" destId="{E369B6AB-B74A-5A45-916D-F9D5493A6366}" srcOrd="6" destOrd="0" parTransId="{87C450C8-27CF-B344-B29D-1AC8798658D7}" sibTransId="{58FAB670-A88E-004D-94A1-428376CCF5D6}"/>
    <dgm:cxn modelId="{053D065C-D5AD-3A42-8B7F-D34CF2A71065}" type="presOf" srcId="{3A7671C3-8647-3F4D-A8EF-348734CCCD98}" destId="{F3CE3D16-1955-2B40-9EAD-E36C87C99FC8}" srcOrd="1" destOrd="6"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2D571969-DD0D-FA43-8B45-AB0294F494A6}" srcId="{4DC7339A-C343-294C-B969-2AF36B9FB623}" destId="{5929589D-883D-C34F-817F-51D1515D4866}" srcOrd="2" destOrd="0" parTransId="{7300A1EE-12A7-344A-9BE6-B36EE9789698}" sibTransId="{545DD0C4-276C-D440-9379-DCEF1CE338B4}"/>
    <dgm:cxn modelId="{619E296E-A9D9-2040-867C-675938D00388}" type="presOf" srcId="{4DC7339A-C343-294C-B969-2AF36B9FB623}" destId="{AB404E7B-DDF8-B443-B5F4-D73F3614CA0E}" srcOrd="0" destOrd="0" presId="urn:microsoft.com/office/officeart/2005/8/layout/venn1"/>
    <dgm:cxn modelId="{A0C8A376-A0EF-7248-959A-6F6A7C7922E7}" type="presOf" srcId="{2C152965-0748-AA41-A0A6-4EA8D3F7FEE0}" destId="{F3CE3D16-1955-2B40-9EAD-E36C87C99FC8}" srcOrd="1" destOrd="7"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BE2B95BD-FD79-7B45-B2A3-1F82D00F5271}" type="presOf" srcId="{E369B6AB-B74A-5A45-916D-F9D5493A6366}" destId="{AB404E7B-DDF8-B443-B5F4-D73F3614CA0E}" srcOrd="0" destOrd="7"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1B575FF0-612F-7B4D-BDD3-7D9978C53E8E}" type="presOf" srcId="{E369B6AB-B74A-5A45-916D-F9D5493A6366}" destId="{61B313FF-586D-774E-9252-54890D866ADD}" srcOrd="1" destOrd="7"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20" y="45719"/>
          <a:ext cx="6766560" cy="676656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Not generalisable to other samples</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200" y="843642"/>
        <a:ext cx="3901440" cy="5170714"/>
      </dsp:txXfrm>
    </dsp:sp>
    <dsp:sp modelId="{AB404E7B-DDF8-B443-B5F4-D73F3614CA0E}">
      <dsp:nvSpPr>
        <dsp:cNvPr id="0" name=""/>
        <dsp:cNvSpPr/>
      </dsp:nvSpPr>
      <dsp:spPr>
        <a:xfrm>
          <a:off x="5151119" y="45719"/>
          <a:ext cx="6766560" cy="6766560"/>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a:p>
          <a:pPr marL="171450" lvl="1" indent="-171450" algn="l" defTabSz="800100">
            <a:lnSpc>
              <a:spcPct val="90000"/>
            </a:lnSpc>
            <a:spcBef>
              <a:spcPct val="0"/>
            </a:spcBef>
            <a:spcAft>
              <a:spcPct val="15000"/>
            </a:spcAft>
            <a:buChar char="•"/>
          </a:pPr>
          <a:r>
            <a:rPr lang="en-GB" sz="1800" kern="1200" dirty="0"/>
            <a:t>Able to incorporate highly-divergent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02/06/2025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Onto a brief summary of random forests, for those who may be unfamiliar with them. It basically boils down to sorting algorithms – labelled training data are fed into the model; that is, the features we just discussed which all receive some kind of distinguishing label – here whether the virus that the protein comes from was isolated from an avian or a mammalian host. The training data are divided up into groups and each group is used to train one tree. Here as an example, we take our 100 sequences and split them into 3 groups of 30, each one of those groups is used to train a separate decision tree which are then all aggregated to form a final predictive model tree. Much like bootstrapping a maximum likelihood phylogenetic tree, its trees all the way down! </a:t>
            </a:r>
          </a:p>
          <a:p>
            <a:r>
              <a:rPr lang="en-GB" dirty="0"/>
              <a:t>The benefit of creating models in this way is that any samples that were not part of the original groupings (our 10 leftover sequences) can then be presented to the model as novel data. Therefore, validating how well our model actually performs because we know which label those sequences had, whether they came from avian or mammalian hosts. </a:t>
            </a:r>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27363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part of model construction which I haven’t touched on yet is the class of labels. So far, everything example I’ve said has been based on a simple, two-class classification – is the origin host avian or mammalian? However, just like phylogenetic trees, the decision trees made as part of the random forest modelling can branch internally and add extra classifications. If a sequence is from a mammalian host, is that host a bat, a dog? Hence, for each model, we actually made two versions – a two-class and multi-class versions. They function the exact same, the multi-class one just has additional labels: bat, dog, horse, human and pig rather than just mammalian.</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38568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02/06/2025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02/06/2025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2862322"/>
          </a:xfrm>
          <a:prstGeom prst="rect">
            <a:avLst/>
          </a:prstGeom>
          <a:noFill/>
        </p:spPr>
        <p:txBody>
          <a:bodyPr wrap="square" rtlCol="0">
            <a:spAutoFit/>
          </a:bodyPr>
          <a:lstStyle/>
          <a:p>
            <a:r>
              <a:rPr lang="en-GB"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p:txBody>
      </p:sp>
    </p:spTree>
    <p:extLst>
      <p:ext uri="{BB962C8B-B14F-4D97-AF65-F5344CB8AC3E}">
        <p14:creationId xmlns:p14="http://schemas.microsoft.com/office/powerpoint/2010/main" val="130728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5" name="Picture 4">
            <a:extLst>
              <a:ext uri="{FF2B5EF4-FFF2-40B4-BE49-F238E27FC236}">
                <a16:creationId xmlns:a16="http://schemas.microsoft.com/office/drawing/2014/main" id="{D3ECB67A-5007-07C7-37A1-D4BEA5B27289}"/>
              </a:ext>
            </a:extLst>
          </p:cNvPr>
          <p:cNvPicPr>
            <a:picLocks noChangeAspect="1"/>
          </p:cNvPicPr>
          <p:nvPr/>
        </p:nvPicPr>
        <p:blipFill>
          <a:blip r:embed="rId3"/>
          <a:stretch>
            <a:fillRect/>
          </a:stretch>
        </p:blipFill>
        <p:spPr>
          <a:xfrm>
            <a:off x="3308350" y="3263900"/>
            <a:ext cx="3594100" cy="3594100"/>
          </a:xfrm>
          <a:prstGeom prst="rect">
            <a:avLst/>
          </a:prstGeom>
        </p:spPr>
      </p:pic>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4"/>
          <a:stretch>
            <a:fillRect/>
          </a:stretch>
        </p:blipFill>
        <p:spPr>
          <a:xfrm>
            <a:off x="7765143" y="2540000"/>
            <a:ext cx="4318000" cy="4318000"/>
          </a:xfrm>
          <a:prstGeom prst="rect">
            <a:avLst/>
          </a:prstGeom>
        </p:spPr>
      </p:pic>
    </p:spTree>
    <p:extLst>
      <p:ext uri="{BB962C8B-B14F-4D97-AF65-F5344CB8AC3E}">
        <p14:creationId xmlns:p14="http://schemas.microsoft.com/office/powerpoint/2010/main" val="101963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tretch>
            <a:fillRect/>
          </a:stretch>
        </p:blipFill>
        <p:spPr>
          <a:xfrm>
            <a:off x="83458" y="0"/>
            <a:ext cx="6858000" cy="6858000"/>
          </a:xfrm>
          <a:prstGeom prst="rect">
            <a:avLst/>
          </a:prstGeom>
        </p:spPr>
      </p:pic>
      <p:pic>
        <p:nvPicPr>
          <p:cNvPr id="7" name="Picture 6">
            <a:extLst>
              <a:ext uri="{FF2B5EF4-FFF2-40B4-BE49-F238E27FC236}">
                <a16:creationId xmlns:a16="http://schemas.microsoft.com/office/drawing/2014/main" id="{74240AC3-F34F-9C7A-2D4C-840EBFED6974}"/>
              </a:ext>
            </a:extLst>
          </p:cNvPr>
          <p:cNvPicPr>
            <a:picLocks noChangeAspect="1"/>
          </p:cNvPicPr>
          <p:nvPr/>
        </p:nvPicPr>
        <p:blipFill>
          <a:blip r:embed="rId3"/>
          <a:stretch>
            <a:fillRect/>
          </a:stretch>
        </p:blipFill>
        <p:spPr>
          <a:xfrm>
            <a:off x="7311571" y="1270000"/>
            <a:ext cx="4318000" cy="4318000"/>
          </a:xfrm>
          <a:prstGeom prst="rect">
            <a:avLst/>
          </a:prstGeom>
        </p:spPr>
      </p:pic>
    </p:spTree>
    <p:extLst>
      <p:ext uri="{BB962C8B-B14F-4D97-AF65-F5344CB8AC3E}">
        <p14:creationId xmlns:p14="http://schemas.microsoft.com/office/powerpoint/2010/main" val="133971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6052458" cy="4351338"/>
          </a:xfrm>
        </p:spPr>
        <p:txBody>
          <a:bodyPr/>
          <a:lstStyle/>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7654078" y="264487"/>
            <a:ext cx="3678013" cy="5204852"/>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C7B2C900-9F42-A85E-8743-02EE68FE32D3}"/>
              </a:ext>
            </a:extLst>
          </p:cNvPr>
          <p:cNvGraphicFramePr>
            <a:graphicFrameLocks noGrp="1"/>
          </p:cNvGraphicFramePr>
          <p:nvPr>
            <p:extLst>
              <p:ext uri="{D42A27DB-BD31-4B8C-83A1-F6EECF244321}">
                <p14:modId xmlns:p14="http://schemas.microsoft.com/office/powerpoint/2010/main" val="3846017563"/>
              </p:ext>
            </p:extLst>
          </p:nvPr>
        </p:nvGraphicFramePr>
        <p:xfrm>
          <a:off x="6644007" y="3901138"/>
          <a:ext cx="5262223" cy="1847115"/>
        </p:xfrm>
        <a:graphic>
          <a:graphicData uri="http://schemas.openxmlformats.org/drawingml/2006/table">
            <a:tbl>
              <a:tblPr/>
              <a:tblGrid>
                <a:gridCol w="670212">
                  <a:extLst>
                    <a:ext uri="{9D8B030D-6E8A-4147-A177-3AD203B41FA5}">
                      <a16:colId xmlns:a16="http://schemas.microsoft.com/office/drawing/2014/main" val="3490559365"/>
                    </a:ext>
                  </a:extLst>
                </a:gridCol>
                <a:gridCol w="467725">
                  <a:extLst>
                    <a:ext uri="{9D8B030D-6E8A-4147-A177-3AD203B41FA5}">
                      <a16:colId xmlns:a16="http://schemas.microsoft.com/office/drawing/2014/main" val="1789301778"/>
                    </a:ext>
                  </a:extLst>
                </a:gridCol>
                <a:gridCol w="687381">
                  <a:extLst>
                    <a:ext uri="{9D8B030D-6E8A-4147-A177-3AD203B41FA5}">
                      <a16:colId xmlns:a16="http://schemas.microsoft.com/office/drawing/2014/main" val="2555309066"/>
                    </a:ext>
                  </a:extLst>
                </a:gridCol>
                <a:gridCol w="687381">
                  <a:extLst>
                    <a:ext uri="{9D8B030D-6E8A-4147-A177-3AD203B41FA5}">
                      <a16:colId xmlns:a16="http://schemas.microsoft.com/office/drawing/2014/main" val="4134831838"/>
                    </a:ext>
                  </a:extLst>
                </a:gridCol>
                <a:gridCol w="687381">
                  <a:extLst>
                    <a:ext uri="{9D8B030D-6E8A-4147-A177-3AD203B41FA5}">
                      <a16:colId xmlns:a16="http://schemas.microsoft.com/office/drawing/2014/main" val="1744941444"/>
                    </a:ext>
                  </a:extLst>
                </a:gridCol>
                <a:gridCol w="687381">
                  <a:extLst>
                    <a:ext uri="{9D8B030D-6E8A-4147-A177-3AD203B41FA5}">
                      <a16:colId xmlns:a16="http://schemas.microsoft.com/office/drawing/2014/main" val="3859019137"/>
                    </a:ext>
                  </a:extLst>
                </a:gridCol>
                <a:gridCol w="687381">
                  <a:extLst>
                    <a:ext uri="{9D8B030D-6E8A-4147-A177-3AD203B41FA5}">
                      <a16:colId xmlns:a16="http://schemas.microsoft.com/office/drawing/2014/main" val="137593292"/>
                    </a:ext>
                  </a:extLst>
                </a:gridCol>
                <a:gridCol w="687381">
                  <a:extLst>
                    <a:ext uri="{9D8B030D-6E8A-4147-A177-3AD203B41FA5}">
                      <a16:colId xmlns:a16="http://schemas.microsoft.com/office/drawing/2014/main" val="4062216323"/>
                    </a:ext>
                  </a:extLst>
                </a:gridCol>
              </a:tblGrid>
              <a:tr h="224757">
                <a:tc rowSpan="2">
                  <a:txBody>
                    <a:bodyPr/>
                    <a:lstStyle/>
                    <a:p>
                      <a:pPr algn="ctr" fontAlgn="b"/>
                      <a:r>
                        <a:rPr lang="en-GB" sz="1000" b="0" i="0" u="none" strike="noStrike" dirty="0" err="1">
                          <a:solidFill>
                            <a:srgbClr val="000000"/>
                          </a:solidFill>
                          <a:effectLst/>
                          <a:latin typeface="Aptos Narrow" panose="020B0004020202020204" pitchFamily="34" charset="0"/>
                        </a:rPr>
                        <a:t>Acc</a:t>
                      </a:r>
                      <a:endParaRPr lang="en-GB" sz="1000" b="0" i="0" u="none" strike="noStrike" dirty="0">
                        <a:solidFill>
                          <a:srgbClr val="000000"/>
                        </a:solidFill>
                        <a:effectLst/>
                        <a:latin typeface="Aptos Narrow" panose="020B0004020202020204" pitchFamily="34" charset="0"/>
                      </a:endParaRP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fontAlgn="b"/>
                      <a:r>
                        <a:rPr lang="en-GB" sz="1000" b="0" i="0" u="none" strike="noStrike" dirty="0">
                          <a:solidFill>
                            <a:srgbClr val="000000"/>
                          </a:solidFill>
                          <a:effectLst/>
                          <a:latin typeface="Aptos Narrow" panose="020B0004020202020204" pitchFamily="34" charset="0"/>
                        </a:rPr>
                        <a:t>CTDC hydrophobicity PRAM900101</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GB" sz="900" b="0" i="0" u="none" strike="noStrike" dirty="0">
                        <a:solidFill>
                          <a:srgbClr val="000000"/>
                        </a:solidFill>
                        <a:effectLst/>
                        <a:latin typeface="Aptos Narrow" panose="020B0004020202020204" pitchFamily="34" charset="0"/>
                      </a:endParaRP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GB" sz="900" b="0" i="0" u="none" strike="noStrike" dirty="0">
                        <a:solidFill>
                          <a:srgbClr val="000000"/>
                        </a:solidFill>
                        <a:effectLst/>
                        <a:latin typeface="Aptos Narrow" panose="020B0004020202020204" pitchFamily="34" charset="0"/>
                      </a:endParaRP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fontAlgn="b"/>
                      <a:r>
                        <a:rPr lang="en-GB" sz="1000" b="0" i="0" u="none" strike="noStrike" dirty="0">
                          <a:solidFill>
                            <a:srgbClr val="000000"/>
                          </a:solidFill>
                          <a:effectLst/>
                          <a:latin typeface="Aptos Narrow" panose="020B0004020202020204" pitchFamily="34" charset="0"/>
                        </a:rPr>
                        <a:t>CTDC charge</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GB" sz="900" b="0" i="0" u="none" strike="noStrike" dirty="0">
                        <a:solidFill>
                          <a:srgbClr val="000000"/>
                        </a:solidFill>
                        <a:effectLst/>
                        <a:latin typeface="Aptos Narrow" panose="020B0004020202020204" pitchFamily="34" charset="0"/>
                      </a:endParaRP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b"/>
                      <a:endParaRPr lang="en-GB" sz="900" b="0" i="0" u="none" strike="noStrike" dirty="0">
                        <a:solidFill>
                          <a:srgbClr val="000000"/>
                        </a:solidFill>
                        <a:effectLst/>
                        <a:latin typeface="Aptos Narrow" panose="020B0004020202020204" pitchFamily="34" charset="0"/>
                      </a:endParaRP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fontAlgn="b"/>
                      <a:r>
                        <a:rPr lang="en-GB" sz="1000" b="0" i="0" u="none" strike="noStrike" dirty="0">
                          <a:solidFill>
                            <a:srgbClr val="000000"/>
                          </a:solidFill>
                          <a:effectLst/>
                          <a:latin typeface="Aptos Narrow" panose="020B0004020202020204" pitchFamily="34" charset="0"/>
                        </a:rPr>
                        <a:t>Protein</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7632351"/>
                  </a:ext>
                </a:extLst>
              </a:tr>
              <a:tr h="224757">
                <a:tc vMerge="1">
                  <a:txBody>
                    <a:bodyPr/>
                    <a:lstStyle/>
                    <a:p>
                      <a:endParaRPr dirty="0"/>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G1</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G2</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G3</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G1</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G2</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G3</a:t>
                      </a:r>
                    </a:p>
                  </a:txBody>
                  <a:tcPr marL="2889" marR="2889" marT="28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dirty="0"/>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99048"/>
                  </a:ext>
                </a:extLst>
              </a:tr>
              <a:tr h="61630">
                <a:tc>
                  <a:txBody>
                    <a:bodyPr/>
                    <a:lstStyle/>
                    <a:p>
                      <a:pPr algn="ctr" fontAlgn="b"/>
                      <a:r>
                        <a:rPr lang="en-GB" sz="1000" b="0" i="0" u="none" strike="noStrike">
                          <a:solidFill>
                            <a:srgbClr val="000000"/>
                          </a:solidFill>
                          <a:effectLst/>
                          <a:latin typeface="Aptos Narrow" panose="020B0004020202020204" pitchFamily="34" charset="0"/>
                        </a:rPr>
                        <a:t>AAB50960.1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0.2963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0.4213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0.2824</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0.1019</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0.8079</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0.0903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6795700"/>
                  </a:ext>
                </a:extLst>
              </a:tr>
              <a:tr h="113823">
                <a:tc>
                  <a:txBody>
                    <a:bodyPr/>
                    <a:lstStyle/>
                    <a:p>
                      <a:pPr algn="ctr" fontAlgn="b"/>
                      <a:r>
                        <a:rPr lang="en-GB" sz="1000" b="0" i="0" u="none" strike="noStrike" dirty="0">
                          <a:solidFill>
                            <a:srgbClr val="000000"/>
                          </a:solidFill>
                          <a:effectLst/>
                          <a:latin typeface="Aptos Narrow" panose="020B0004020202020204" pitchFamily="34" charset="0"/>
                        </a:rPr>
                        <a:t>AAB52906.1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0.2966</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0.4190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0.2844</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0.1040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0.8043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0.0917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9550783"/>
                  </a:ext>
                </a:extLst>
              </a:tr>
              <a:tr h="61630">
                <a:tc>
                  <a:txBody>
                    <a:bodyPr/>
                    <a:lstStyle/>
                    <a:p>
                      <a:pPr algn="ctr" fontAlgn="b"/>
                      <a:r>
                        <a:rPr lang="en-GB" sz="1000" b="0" i="0" u="none" strike="noStrike">
                          <a:solidFill>
                            <a:srgbClr val="000000"/>
                          </a:solidFill>
                          <a:effectLst/>
                          <a:latin typeface="Aptos Narrow" panose="020B0004020202020204" pitchFamily="34" charset="0"/>
                        </a:rPr>
                        <a:t>ARX97458.1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0.3392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0.3445</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0.3163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0.1113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0.7827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0.1060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5093129"/>
                  </a:ext>
                </a:extLst>
              </a:tr>
              <a:tr h="61630">
                <a:tc>
                  <a:txBody>
                    <a:bodyPr/>
                    <a:lstStyle/>
                    <a:p>
                      <a:pPr algn="ctr" fontAlgn="b"/>
                      <a:r>
                        <a:rPr lang="en-GB" sz="1000" b="0" i="0" u="none" strike="noStrike" dirty="0">
                          <a:solidFill>
                            <a:srgbClr val="000000"/>
                          </a:solidFill>
                          <a:effectLst/>
                          <a:latin typeface="Aptos Narrow" panose="020B0004020202020204" pitchFamily="34" charset="0"/>
                        </a:rPr>
                        <a:t>ASB30836.1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0.3292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0.3522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0.3186</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0.1080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0.7858</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0.1062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379706"/>
                  </a:ext>
                </a:extLst>
              </a:tr>
              <a:tr h="61630">
                <a:tc>
                  <a:txBody>
                    <a:bodyPr/>
                    <a:lstStyle/>
                    <a:p>
                      <a:pPr algn="ctr" fontAlgn="b"/>
                      <a:r>
                        <a:rPr lang="en-GB" sz="1000" b="0" i="0" u="none" strike="noStrike">
                          <a:solidFill>
                            <a:srgbClr val="000000"/>
                          </a:solidFill>
                          <a:effectLst/>
                          <a:latin typeface="Aptos Narrow" panose="020B0004020202020204" pitchFamily="34" charset="0"/>
                        </a:rPr>
                        <a:t>ASB31513.1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0.3080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0.3788</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0.3133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0.0991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0.7965</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0.1044</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0698187"/>
                  </a:ext>
                </a:extLst>
              </a:tr>
              <a:tr h="61630">
                <a:tc>
                  <a:txBody>
                    <a:bodyPr/>
                    <a:lstStyle/>
                    <a:p>
                      <a:pPr algn="ctr" fontAlgn="b"/>
                      <a:r>
                        <a:rPr lang="en-GB" sz="1000" b="0" i="0" u="none" strike="noStrike">
                          <a:solidFill>
                            <a:srgbClr val="000000"/>
                          </a:solidFill>
                          <a:effectLst/>
                          <a:latin typeface="Aptos Narrow" panose="020B0004020202020204" pitchFamily="34" charset="0"/>
                        </a:rPr>
                        <a:t>ASB32557.1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0.3115</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0.3788</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0.3097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0.0973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0.7947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0.1080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593421"/>
                  </a:ext>
                </a:extLst>
              </a:tr>
              <a:tr h="61630">
                <a:tc>
                  <a:txBody>
                    <a:bodyPr/>
                    <a:lstStyle/>
                    <a:p>
                      <a:pPr algn="ctr" fontAlgn="b"/>
                      <a:r>
                        <a:rPr lang="en-GB" sz="1000" b="0" i="0" u="none" strike="noStrike">
                          <a:solidFill>
                            <a:srgbClr val="000000"/>
                          </a:solidFill>
                          <a:effectLst/>
                          <a:latin typeface="Aptos Narrow" panose="020B0004020202020204" pitchFamily="34" charset="0"/>
                        </a:rPr>
                        <a:t>ASB32605.1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0.3269</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0.3534</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0.3198</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0.1042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0.7968</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0.0989</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1951066"/>
                  </a:ext>
                </a:extLst>
              </a:tr>
              <a:tr h="61630">
                <a:tc>
                  <a:txBody>
                    <a:bodyPr/>
                    <a:lstStyle/>
                    <a:p>
                      <a:pPr algn="ctr" fontAlgn="b"/>
                      <a:r>
                        <a:rPr lang="en-GB" sz="1000" b="0" i="0" u="none" strike="noStrike">
                          <a:solidFill>
                            <a:srgbClr val="000000"/>
                          </a:solidFill>
                          <a:effectLst/>
                          <a:latin typeface="Aptos Narrow" panose="020B0004020202020204" pitchFamily="34" charset="0"/>
                        </a:rPr>
                        <a:t>ASB33546.1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0.3186</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0.3717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0.3097</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0.0956</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0.7912</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0.1133</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818232"/>
                  </a:ext>
                </a:extLst>
              </a:tr>
              <a:tr h="61630">
                <a:tc>
                  <a:txBody>
                    <a:bodyPr/>
                    <a:lstStyle/>
                    <a:p>
                      <a:pPr algn="ctr" fontAlgn="b"/>
                      <a:r>
                        <a:rPr lang="en-GB" sz="1000" b="0" i="0" u="none" strike="noStrike" dirty="0">
                          <a:solidFill>
                            <a:srgbClr val="000000"/>
                          </a:solidFill>
                          <a:effectLst/>
                          <a:latin typeface="Aptos Narrow" panose="020B0004020202020204" pitchFamily="34" charset="0"/>
                        </a:rPr>
                        <a:t>ASB34007.1</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0.3180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0.3816</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0.3004</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0.1025</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a:solidFill>
                            <a:srgbClr val="000000"/>
                          </a:solidFill>
                          <a:effectLst/>
                          <a:latin typeface="Aptos Narrow" panose="020B0004020202020204" pitchFamily="34" charset="0"/>
                        </a:rPr>
                        <a:t>0.7880</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0.1095</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000" b="0" i="0" u="none" strike="noStrike" dirty="0">
                          <a:solidFill>
                            <a:srgbClr val="000000"/>
                          </a:solidFill>
                          <a:effectLst/>
                          <a:latin typeface="Aptos Narrow" panose="020B0004020202020204" pitchFamily="34" charset="0"/>
                        </a:rPr>
                        <a:t>04HA</a:t>
                      </a:r>
                    </a:p>
                  </a:txBody>
                  <a:tcPr marL="2889" marR="2889" marT="288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672702"/>
                  </a:ext>
                </a:extLst>
              </a:tr>
            </a:tbl>
          </a:graphicData>
        </a:graphic>
      </p:graphicFrame>
      <p:grpSp>
        <p:nvGrpSpPr>
          <p:cNvPr id="24" name="Group 23">
            <a:extLst>
              <a:ext uri="{FF2B5EF4-FFF2-40B4-BE49-F238E27FC236}">
                <a16:creationId xmlns:a16="http://schemas.microsoft.com/office/drawing/2014/main" id="{06417D9B-55C8-D78F-2029-38C603791B23}"/>
              </a:ext>
            </a:extLst>
          </p:cNvPr>
          <p:cNvGrpSpPr/>
          <p:nvPr/>
        </p:nvGrpSpPr>
        <p:grpSpPr>
          <a:xfrm>
            <a:off x="254199" y="3912128"/>
            <a:ext cx="5673682" cy="2260138"/>
            <a:chOff x="232427" y="668230"/>
            <a:chExt cx="5673682" cy="2260138"/>
          </a:xfrm>
        </p:grpSpPr>
        <p:pic>
          <p:nvPicPr>
            <p:cNvPr id="5" name="Picture 4">
              <a:extLst>
                <a:ext uri="{FF2B5EF4-FFF2-40B4-BE49-F238E27FC236}">
                  <a16:creationId xmlns:a16="http://schemas.microsoft.com/office/drawing/2014/main" id="{FEB0BAEE-54C1-DA72-78AC-8F30E010AF92}"/>
                </a:ext>
              </a:extLst>
            </p:cNvPr>
            <p:cNvPicPr>
              <a:picLocks noChangeAspect="1"/>
            </p:cNvPicPr>
            <p:nvPr/>
          </p:nvPicPr>
          <p:blipFill>
            <a:blip r:embed="rId3"/>
            <a:srcRect r="3981"/>
            <a:stretch/>
          </p:blipFill>
          <p:spPr>
            <a:xfrm>
              <a:off x="232427" y="866773"/>
              <a:ext cx="1481173" cy="1542585"/>
            </a:xfrm>
            <a:prstGeom prst="rect">
              <a:avLst/>
            </a:prstGeom>
          </p:spPr>
        </p:pic>
        <p:pic>
          <p:nvPicPr>
            <p:cNvPr id="7" name="Picture 6">
              <a:extLst>
                <a:ext uri="{FF2B5EF4-FFF2-40B4-BE49-F238E27FC236}">
                  <a16:creationId xmlns:a16="http://schemas.microsoft.com/office/drawing/2014/main" id="{0AD872DE-F139-BEE5-436B-6EBEF28477A6}"/>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16" name="Group 15">
              <a:extLst>
                <a:ext uri="{FF2B5EF4-FFF2-40B4-BE49-F238E27FC236}">
                  <a16:creationId xmlns:a16="http://schemas.microsoft.com/office/drawing/2014/main" id="{16B06329-A073-2289-C07C-9DF8E2C647E5}"/>
                </a:ext>
              </a:extLst>
            </p:cNvPr>
            <p:cNvGrpSpPr/>
            <p:nvPr/>
          </p:nvGrpSpPr>
          <p:grpSpPr>
            <a:xfrm>
              <a:off x="3966442" y="668230"/>
              <a:ext cx="1939667" cy="1939667"/>
              <a:chOff x="5345149" y="651049"/>
              <a:chExt cx="2453234" cy="2453234"/>
            </a:xfrm>
          </p:grpSpPr>
          <p:sp>
            <p:nvSpPr>
              <p:cNvPr id="14" name="Oval 13">
                <a:extLst>
                  <a:ext uri="{FF2B5EF4-FFF2-40B4-BE49-F238E27FC236}">
                    <a16:creationId xmlns:a16="http://schemas.microsoft.com/office/drawing/2014/main" id="{F22A974D-1B7B-9276-2628-C007121D6120}"/>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F7F6F4-476F-F4C1-AE34-2D72B1FA71B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19" name="TextBox 18">
              <a:extLst>
                <a:ext uri="{FF2B5EF4-FFF2-40B4-BE49-F238E27FC236}">
                  <a16:creationId xmlns:a16="http://schemas.microsoft.com/office/drawing/2014/main" id="{3DB266CF-4A0D-8490-C410-E9B5D707E5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20" name="TextBox 19">
              <a:extLst>
                <a:ext uri="{FF2B5EF4-FFF2-40B4-BE49-F238E27FC236}">
                  <a16:creationId xmlns:a16="http://schemas.microsoft.com/office/drawing/2014/main" id="{8C8C0958-0BD7-573E-DF70-308E6ECA0E0E}"/>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21" name="TextBox 20">
              <a:extLst>
                <a:ext uri="{FF2B5EF4-FFF2-40B4-BE49-F238E27FC236}">
                  <a16:creationId xmlns:a16="http://schemas.microsoft.com/office/drawing/2014/main" id="{23CF2568-2ED4-4C80-3570-C6D7C646FDD3}"/>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22" name="Right Arrow 21">
              <a:extLst>
                <a:ext uri="{FF2B5EF4-FFF2-40B4-BE49-F238E27FC236}">
                  <a16:creationId xmlns:a16="http://schemas.microsoft.com/office/drawing/2014/main" id="{ABB3033E-7D34-5773-A6C2-6B8659855CDA}"/>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3" name="Right Arrow 22">
              <a:extLst>
                <a:ext uri="{FF2B5EF4-FFF2-40B4-BE49-F238E27FC236}">
                  <a16:creationId xmlns:a16="http://schemas.microsoft.com/office/drawing/2014/main" id="{33670E4B-412C-688E-540D-90CA51291B1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25" name="TextBox 24">
            <a:extLst>
              <a:ext uri="{FF2B5EF4-FFF2-40B4-BE49-F238E27FC236}">
                <a16:creationId xmlns:a16="http://schemas.microsoft.com/office/drawing/2014/main" id="{970C4E47-4CEE-00D3-2616-DC50250B13A1}"/>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28" name="Bent Arrow 27">
            <a:extLst>
              <a:ext uri="{FF2B5EF4-FFF2-40B4-BE49-F238E27FC236}">
                <a16:creationId xmlns:a16="http://schemas.microsoft.com/office/drawing/2014/main" id="{12D9B29E-46D7-F396-16E4-AB85F164C481}"/>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82113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130771928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4767F97-2A7F-F476-E368-04CF35B68E16}"/>
              </a:ext>
            </a:extLst>
          </p:cNvPr>
          <p:cNvSpPr txBox="1"/>
          <p:nvPr/>
        </p:nvSpPr>
        <p:spPr>
          <a:xfrm>
            <a:off x="5241471" y="2449678"/>
            <a:ext cx="1709057" cy="646331"/>
          </a:xfrm>
          <a:prstGeom prst="rect">
            <a:avLst/>
          </a:prstGeom>
          <a:noFill/>
        </p:spPr>
        <p:txBody>
          <a:bodyPr wrap="square">
            <a:spAutoFit/>
          </a:bodyPr>
          <a:lstStyle/>
          <a:p>
            <a:pPr lvl="0" algn="ctr"/>
            <a:r>
              <a:rPr lang="en-GB" sz="1800" dirty="0">
                <a:solidFill>
                  <a:schemeClr val="bg1"/>
                </a:solidFill>
              </a:rPr>
              <a:t>Sequence based</a:t>
            </a:r>
            <a:endParaRPr lang="en-GB" dirty="0">
              <a:solidFill>
                <a:schemeClr val="bg1"/>
              </a:solidFill>
            </a:endParaRPr>
          </a:p>
        </p:txBody>
      </p:sp>
    </p:spTree>
    <p:extLst>
      <p:ext uri="{BB962C8B-B14F-4D97-AF65-F5344CB8AC3E}">
        <p14:creationId xmlns:p14="http://schemas.microsoft.com/office/powerpoint/2010/main" val="4008641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properties</a:t>
            </a:r>
          </a:p>
          <a:p>
            <a:pPr lvl="1"/>
            <a:r>
              <a:rPr lang="en-GB" dirty="0"/>
              <a:t>Compositional features</a:t>
            </a:r>
          </a:p>
          <a:p>
            <a:pPr lvl="1"/>
            <a:r>
              <a:rPr lang="en-GB" dirty="0"/>
              <a:t>Physio-chemical features</a:t>
            </a:r>
          </a:p>
        </p:txBody>
      </p:sp>
      <p:grpSp>
        <p:nvGrpSpPr>
          <p:cNvPr id="26" name="Group 25">
            <a:extLst>
              <a:ext uri="{FF2B5EF4-FFF2-40B4-BE49-F238E27FC236}">
                <a16:creationId xmlns:a16="http://schemas.microsoft.com/office/drawing/2014/main" id="{C36EE46D-7E92-D6B3-03A1-4A11CEBBDAA0}"/>
              </a:ext>
            </a:extLst>
          </p:cNvPr>
          <p:cNvGrpSpPr/>
          <p:nvPr/>
        </p:nvGrpSpPr>
        <p:grpSpPr>
          <a:xfrm>
            <a:off x="362058" y="3719384"/>
            <a:ext cx="7513456" cy="2693064"/>
            <a:chOff x="6218328" y="4756711"/>
            <a:chExt cx="5536641" cy="1984510"/>
          </a:xfrm>
        </p:grpSpPr>
        <p:grpSp>
          <p:nvGrpSpPr>
            <p:cNvPr id="25" name="Group 24">
              <a:extLst>
                <a:ext uri="{FF2B5EF4-FFF2-40B4-BE49-F238E27FC236}">
                  <a16:creationId xmlns:a16="http://schemas.microsoft.com/office/drawing/2014/main" id="{A9CA627C-CEFB-4397-6F10-926D69598197}"/>
                </a:ext>
              </a:extLst>
            </p:cNvPr>
            <p:cNvGrpSpPr/>
            <p:nvPr/>
          </p:nvGrpSpPr>
          <p:grpSpPr>
            <a:xfrm>
              <a:off x="6218328" y="4756711"/>
              <a:ext cx="4032340" cy="1984510"/>
              <a:chOff x="5441795" y="3429000"/>
              <a:chExt cx="4032340" cy="1984510"/>
            </a:xfrm>
          </p:grpSpPr>
          <p:pic>
            <p:nvPicPr>
              <p:cNvPr id="4" name="Picture 2" descr="Ijms 17 01946 g003">
                <a:extLst>
                  <a:ext uri="{FF2B5EF4-FFF2-40B4-BE49-F238E27FC236}">
                    <a16:creationId xmlns:a16="http://schemas.microsoft.com/office/drawing/2014/main" id="{56518D7E-B524-ED41-1FEF-7F8D62A5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20"/>
              <a:stretch/>
            </p:blipFill>
            <p:spPr bwMode="auto">
              <a:xfrm>
                <a:off x="5441795" y="4554863"/>
                <a:ext cx="4032340" cy="858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jms 17 01946 g003">
                <a:extLst>
                  <a:ext uri="{FF2B5EF4-FFF2-40B4-BE49-F238E27FC236}">
                    <a16:creationId xmlns:a16="http://schemas.microsoft.com/office/drawing/2014/main" id="{348FC1A9-1A28-8DCE-AB5F-4BA01533A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907"/>
              <a:stretch/>
            </p:blipFill>
            <p:spPr bwMode="auto">
              <a:xfrm>
                <a:off x="5441795" y="3429000"/>
                <a:ext cx="4032340" cy="1221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64B4BF4-B363-36DF-FF2F-BDE1DED72D99}"/>
                </a:ext>
              </a:extLst>
            </p:cNvPr>
            <p:cNvGrpSpPr/>
            <p:nvPr/>
          </p:nvGrpSpPr>
          <p:grpSpPr>
            <a:xfrm>
              <a:off x="10250668" y="5617082"/>
              <a:ext cx="1504301" cy="1124139"/>
              <a:chOff x="5106801" y="5610570"/>
              <a:chExt cx="1504301" cy="1124139"/>
            </a:xfrm>
          </p:grpSpPr>
          <p:grpSp>
            <p:nvGrpSpPr>
              <p:cNvPr id="12" name="Group 11">
                <a:extLst>
                  <a:ext uri="{FF2B5EF4-FFF2-40B4-BE49-F238E27FC236}">
                    <a16:creationId xmlns:a16="http://schemas.microsoft.com/office/drawing/2014/main" id="{3E51AF22-31E7-76A4-7D97-8927072A61B6}"/>
                  </a:ext>
                </a:extLst>
              </p:cNvPr>
              <p:cNvGrpSpPr/>
              <p:nvPr/>
            </p:nvGrpSpPr>
            <p:grpSpPr>
              <a:xfrm>
                <a:off x="5482225" y="5652259"/>
                <a:ext cx="701961" cy="285955"/>
                <a:chOff x="5486400" y="5967479"/>
                <a:chExt cx="701961" cy="285955"/>
              </a:xfrm>
            </p:grpSpPr>
            <p:sp>
              <p:nvSpPr>
                <p:cNvPr id="8" name="Oval 7">
                  <a:extLst>
                    <a:ext uri="{FF2B5EF4-FFF2-40B4-BE49-F238E27FC236}">
                      <a16:creationId xmlns:a16="http://schemas.microsoft.com/office/drawing/2014/main" id="{45BBD168-AABE-4DDA-0C94-6D364AD1D5E1}"/>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E811366-834F-4F00-4604-F744049A6F7E}"/>
                    </a:ext>
                  </a:extLst>
                </p:cNvPr>
                <p:cNvSpPr/>
                <p:nvPr/>
              </p:nvSpPr>
              <p:spPr>
                <a:xfrm>
                  <a:off x="5696132"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C271AAC-4145-FFD8-AD6F-B4EA95A20A89}"/>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3CED301E-2B92-FF1B-014D-F9029248E5FA}"/>
                  </a:ext>
                </a:extLst>
              </p:cNvPr>
              <p:cNvGrpSpPr/>
              <p:nvPr/>
            </p:nvGrpSpPr>
            <p:grpSpPr>
              <a:xfrm>
                <a:off x="5691956" y="6030527"/>
                <a:ext cx="701961" cy="285955"/>
                <a:chOff x="5486400" y="5967479"/>
                <a:chExt cx="701961" cy="285955"/>
              </a:xfrm>
            </p:grpSpPr>
            <p:sp>
              <p:nvSpPr>
                <p:cNvPr id="14" name="Oval 13">
                  <a:extLst>
                    <a:ext uri="{FF2B5EF4-FFF2-40B4-BE49-F238E27FC236}">
                      <a16:creationId xmlns:a16="http://schemas.microsoft.com/office/drawing/2014/main" id="{19614966-8CF7-711E-D034-A42A3A95CA90}"/>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5EAB104-1A8A-D935-E931-DD4338F3BDAD}"/>
                    </a:ext>
                  </a:extLst>
                </p:cNvPr>
                <p:cNvSpPr/>
                <p:nvPr/>
              </p:nvSpPr>
              <p:spPr>
                <a:xfrm>
                  <a:off x="5696132"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2DB1A66-F943-4998-0041-9F2904A10465}"/>
                    </a:ext>
                  </a:extLst>
                </p:cNvPr>
                <p:cNvSpPr/>
                <p:nvPr/>
              </p:nvSpPr>
              <p:spPr>
                <a:xfrm>
                  <a:off x="5905864" y="5967479"/>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1C2514F-A099-F56C-9622-87DEF1A15A2F}"/>
                  </a:ext>
                </a:extLst>
              </p:cNvPr>
              <p:cNvGrpSpPr/>
              <p:nvPr/>
            </p:nvGrpSpPr>
            <p:grpSpPr>
              <a:xfrm>
                <a:off x="5909141" y="6408795"/>
                <a:ext cx="701961" cy="285955"/>
                <a:chOff x="5486400" y="5967479"/>
                <a:chExt cx="701961" cy="285955"/>
              </a:xfrm>
            </p:grpSpPr>
            <p:sp>
              <p:nvSpPr>
                <p:cNvPr id="18" name="Oval 17">
                  <a:extLst>
                    <a:ext uri="{FF2B5EF4-FFF2-40B4-BE49-F238E27FC236}">
                      <a16:creationId xmlns:a16="http://schemas.microsoft.com/office/drawing/2014/main" id="{5799B77D-D09A-4B46-8DD8-BE88D808322A}"/>
                    </a:ext>
                  </a:extLst>
                </p:cNvPr>
                <p:cNvSpPr/>
                <p:nvPr/>
              </p:nvSpPr>
              <p:spPr>
                <a:xfrm>
                  <a:off x="5486400"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CD5A4B1-E475-D55E-D7EE-EEF2BC92ECCB}"/>
                    </a:ext>
                  </a:extLst>
                </p:cNvPr>
                <p:cNvSpPr/>
                <p:nvPr/>
              </p:nvSpPr>
              <p:spPr>
                <a:xfrm>
                  <a:off x="5696132" y="5970937"/>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97896C-1059-F397-F157-64CD958E2121}"/>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8879F6D9-1E9A-BA06-15D3-8BBC8985EDF5}"/>
                  </a:ext>
                </a:extLst>
              </p:cNvPr>
              <p:cNvSpPr txBox="1"/>
              <p:nvPr/>
            </p:nvSpPr>
            <p:spPr>
              <a:xfrm>
                <a:off x="5106801" y="5610570"/>
                <a:ext cx="375424" cy="369332"/>
              </a:xfrm>
              <a:prstGeom prst="rect">
                <a:avLst/>
              </a:prstGeom>
              <a:no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2672409D-D306-1A5B-17CE-8E0B5F92A009}"/>
                  </a:ext>
                </a:extLst>
              </p:cNvPr>
              <p:cNvSpPr txBox="1"/>
              <p:nvPr/>
            </p:nvSpPr>
            <p:spPr>
              <a:xfrm>
                <a:off x="5310531" y="5995755"/>
                <a:ext cx="375424" cy="369332"/>
              </a:xfrm>
              <a:prstGeom prst="rect">
                <a:avLst/>
              </a:prstGeom>
              <a:no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AC871CCB-C09B-483C-FA0F-CBED0C91A244}"/>
                  </a:ext>
                </a:extLst>
              </p:cNvPr>
              <p:cNvSpPr txBox="1"/>
              <p:nvPr/>
            </p:nvSpPr>
            <p:spPr>
              <a:xfrm>
                <a:off x="5602200" y="6365377"/>
                <a:ext cx="375424" cy="369332"/>
              </a:xfrm>
              <a:prstGeom prst="rect">
                <a:avLst/>
              </a:prstGeom>
              <a:noFill/>
            </p:spPr>
            <p:txBody>
              <a:bodyPr wrap="none" rtlCol="0">
                <a:spAutoFit/>
              </a:bodyPr>
              <a:lstStyle/>
              <a:p>
                <a:r>
                  <a:rPr lang="en-GB" dirty="0"/>
                  <a:t>3)</a:t>
                </a:r>
              </a:p>
            </p:txBody>
          </p:sp>
        </p:grpSp>
      </p:grpSp>
    </p:spTree>
    <p:extLst>
      <p:ext uri="{BB962C8B-B14F-4D97-AF65-F5344CB8AC3E}">
        <p14:creationId xmlns:p14="http://schemas.microsoft.com/office/powerpoint/2010/main" val="3874660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ED37-4AA7-089E-54E9-7E08AC9A4D6E}"/>
              </a:ext>
            </a:extLst>
          </p:cNvPr>
          <p:cNvSpPr>
            <a:spLocks noGrp="1"/>
          </p:cNvSpPr>
          <p:nvPr>
            <p:ph type="title"/>
          </p:nvPr>
        </p:nvSpPr>
        <p:spPr/>
        <p:txBody>
          <a:bodyPr/>
          <a:lstStyle/>
          <a:p>
            <a:r>
              <a:rPr lang="en-GB" dirty="0"/>
              <a:t>Random Forests</a:t>
            </a:r>
          </a:p>
        </p:txBody>
      </p:sp>
      <p:sp>
        <p:nvSpPr>
          <p:cNvPr id="11" name="TextBox 10">
            <a:extLst>
              <a:ext uri="{FF2B5EF4-FFF2-40B4-BE49-F238E27FC236}">
                <a16:creationId xmlns:a16="http://schemas.microsoft.com/office/drawing/2014/main" id="{EC507B2F-6BFD-3D8B-BCCC-6C8093623B5D}"/>
              </a:ext>
            </a:extLst>
          </p:cNvPr>
          <p:cNvSpPr txBox="1"/>
          <p:nvPr/>
        </p:nvSpPr>
        <p:spPr>
          <a:xfrm>
            <a:off x="596383" y="1634596"/>
            <a:ext cx="2274660" cy="830997"/>
          </a:xfrm>
          <a:prstGeom prst="rect">
            <a:avLst/>
          </a:prstGeom>
          <a:noFill/>
        </p:spPr>
        <p:txBody>
          <a:bodyPr wrap="square" rtlCol="0">
            <a:spAutoFit/>
          </a:bodyPr>
          <a:lstStyle/>
          <a:p>
            <a:pPr algn="ctr"/>
            <a:r>
              <a:rPr lang="en-GB" sz="2400" dirty="0"/>
              <a:t>100 labelled sequences </a:t>
            </a:r>
          </a:p>
        </p:txBody>
      </p:sp>
      <p:grpSp>
        <p:nvGrpSpPr>
          <p:cNvPr id="49" name="Group 48">
            <a:extLst>
              <a:ext uri="{FF2B5EF4-FFF2-40B4-BE49-F238E27FC236}">
                <a16:creationId xmlns:a16="http://schemas.microsoft.com/office/drawing/2014/main" id="{771A1E22-B09A-55C1-872D-FE839AFC0F90}"/>
              </a:ext>
            </a:extLst>
          </p:cNvPr>
          <p:cNvGrpSpPr/>
          <p:nvPr/>
        </p:nvGrpSpPr>
        <p:grpSpPr>
          <a:xfrm>
            <a:off x="139769" y="2717317"/>
            <a:ext cx="7234363" cy="2017531"/>
            <a:chOff x="139769" y="2717317"/>
            <a:chExt cx="7234363" cy="2017531"/>
          </a:xfrm>
        </p:grpSpPr>
        <p:grpSp>
          <p:nvGrpSpPr>
            <p:cNvPr id="4" name="Group 3">
              <a:extLst>
                <a:ext uri="{FF2B5EF4-FFF2-40B4-BE49-F238E27FC236}">
                  <a16:creationId xmlns:a16="http://schemas.microsoft.com/office/drawing/2014/main" id="{55EB08FA-FE9E-2544-D628-CA424AEEE48D}"/>
                </a:ext>
              </a:extLst>
            </p:cNvPr>
            <p:cNvGrpSpPr/>
            <p:nvPr/>
          </p:nvGrpSpPr>
          <p:grpSpPr>
            <a:xfrm>
              <a:off x="139769" y="3531159"/>
              <a:ext cx="2190917" cy="1203689"/>
              <a:chOff x="8876538" y="5042589"/>
              <a:chExt cx="2383230" cy="1203689"/>
            </a:xfrm>
          </p:grpSpPr>
          <p:sp>
            <p:nvSpPr>
              <p:cNvPr id="5" name="Rounded Rectangle 4">
                <a:extLst>
                  <a:ext uri="{FF2B5EF4-FFF2-40B4-BE49-F238E27FC236}">
                    <a16:creationId xmlns:a16="http://schemas.microsoft.com/office/drawing/2014/main" id="{ED4180FF-5B90-4493-7727-AB4E5CB284F4}"/>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6" name="Group 5">
                <a:extLst>
                  <a:ext uri="{FF2B5EF4-FFF2-40B4-BE49-F238E27FC236}">
                    <a16:creationId xmlns:a16="http://schemas.microsoft.com/office/drawing/2014/main" id="{A40E4E20-0A39-0558-48E4-06F7C607D884}"/>
                  </a:ext>
                </a:extLst>
              </p:cNvPr>
              <p:cNvGrpSpPr/>
              <p:nvPr/>
            </p:nvGrpSpPr>
            <p:grpSpPr>
              <a:xfrm>
                <a:off x="8876538" y="5817494"/>
                <a:ext cx="2383230" cy="428784"/>
                <a:chOff x="7309207" y="5628449"/>
                <a:chExt cx="2383230" cy="428784"/>
              </a:xfrm>
            </p:grpSpPr>
            <p:sp>
              <p:nvSpPr>
                <p:cNvPr id="9" name="Rounded Rectangle 8">
                  <a:extLst>
                    <a:ext uri="{FF2B5EF4-FFF2-40B4-BE49-F238E27FC236}">
                      <a16:creationId xmlns:a16="http://schemas.microsoft.com/office/drawing/2014/main" id="{D8AF514D-0130-4FAF-4CB1-FFCEC12C5567}"/>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10" name="Rounded Rectangle 9">
                  <a:extLst>
                    <a:ext uri="{FF2B5EF4-FFF2-40B4-BE49-F238E27FC236}">
                      <a16:creationId xmlns:a16="http://schemas.microsoft.com/office/drawing/2014/main" id="{BDB7233F-882B-DB9B-12AD-36387B95AE4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 name="Straight Connector 6">
                <a:extLst>
                  <a:ext uri="{FF2B5EF4-FFF2-40B4-BE49-F238E27FC236}">
                    <a16:creationId xmlns:a16="http://schemas.microsoft.com/office/drawing/2014/main" id="{FC9760D0-F8AA-0B67-FB9B-362EEBA2318B}"/>
                  </a:ext>
                </a:extLst>
              </p:cNvPr>
              <p:cNvCxnSpPr>
                <a:stCxn id="5" idx="2"/>
                <a:endCxn id="9"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8A2741B-C624-730D-09A6-38CFE6525E2B}"/>
                  </a:ext>
                </a:extLst>
              </p:cNvPr>
              <p:cNvCxnSpPr>
                <a:cxnSpLocks/>
                <a:stCxn id="5" idx="2"/>
                <a:endCxn id="10"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FF50D8E-956B-1E28-3AE7-FD581C8D5730}"/>
                </a:ext>
              </a:extLst>
            </p:cNvPr>
            <p:cNvSpPr txBox="1"/>
            <p:nvPr/>
          </p:nvSpPr>
          <p:spPr>
            <a:xfrm>
              <a:off x="233718" y="2769163"/>
              <a:ext cx="1818045" cy="707886"/>
            </a:xfrm>
            <a:prstGeom prst="rect">
              <a:avLst/>
            </a:prstGeom>
            <a:noFill/>
          </p:spPr>
          <p:txBody>
            <a:bodyPr wrap="square" rtlCol="0">
              <a:spAutoFit/>
            </a:bodyPr>
            <a:lstStyle/>
            <a:p>
              <a:pPr algn="ctr"/>
              <a:r>
                <a:rPr lang="en-GB" sz="2000" dirty="0"/>
                <a:t>RF</a:t>
              </a:r>
              <a:r>
                <a:rPr lang="en-GB" sz="2000" baseline="-25000" dirty="0"/>
                <a:t>1</a:t>
              </a:r>
              <a:endParaRPr lang="en-GB" sz="2000" dirty="0"/>
            </a:p>
            <a:p>
              <a:pPr algn="ctr"/>
              <a:r>
                <a:rPr lang="en-GB" sz="2000" dirty="0"/>
                <a:t>30 </a:t>
              </a:r>
              <a:r>
                <a:rPr lang="en-GB" sz="2000" dirty="0" err="1"/>
                <a:t>seqs</a:t>
              </a:r>
              <a:endParaRPr lang="en-GB" sz="2000" dirty="0"/>
            </a:p>
          </p:txBody>
        </p:sp>
        <p:sp>
          <p:nvSpPr>
            <p:cNvPr id="20" name="TextBox 19">
              <a:extLst>
                <a:ext uri="{FF2B5EF4-FFF2-40B4-BE49-F238E27FC236}">
                  <a16:creationId xmlns:a16="http://schemas.microsoft.com/office/drawing/2014/main" id="{1D32E582-E0D3-CA24-C39A-35330893DA58}"/>
                </a:ext>
              </a:extLst>
            </p:cNvPr>
            <p:cNvSpPr txBox="1"/>
            <p:nvPr/>
          </p:nvSpPr>
          <p:spPr>
            <a:xfrm>
              <a:off x="2755441" y="2721114"/>
              <a:ext cx="1818045" cy="707886"/>
            </a:xfrm>
            <a:prstGeom prst="rect">
              <a:avLst/>
            </a:prstGeom>
            <a:noFill/>
          </p:spPr>
          <p:txBody>
            <a:bodyPr wrap="square" rtlCol="0">
              <a:spAutoFit/>
            </a:bodyPr>
            <a:lstStyle/>
            <a:p>
              <a:pPr algn="ctr"/>
              <a:r>
                <a:rPr lang="en-GB" sz="2000" dirty="0"/>
                <a:t>RF</a:t>
              </a:r>
              <a:r>
                <a:rPr lang="en-GB" sz="2000" baseline="-25000" dirty="0"/>
                <a:t>2</a:t>
              </a:r>
              <a:endParaRPr lang="en-GB" sz="2000" dirty="0"/>
            </a:p>
            <a:p>
              <a:pPr algn="ctr"/>
              <a:r>
                <a:rPr lang="en-GB" sz="2000" dirty="0"/>
                <a:t>30 </a:t>
              </a:r>
              <a:r>
                <a:rPr lang="en-GB" sz="2000" dirty="0" err="1"/>
                <a:t>seqs</a:t>
              </a:r>
              <a:endParaRPr lang="en-GB" sz="2000" dirty="0"/>
            </a:p>
          </p:txBody>
        </p:sp>
        <p:sp>
          <p:nvSpPr>
            <p:cNvPr id="28" name="TextBox 27">
              <a:extLst>
                <a:ext uri="{FF2B5EF4-FFF2-40B4-BE49-F238E27FC236}">
                  <a16:creationId xmlns:a16="http://schemas.microsoft.com/office/drawing/2014/main" id="{48B3A7D2-6D8B-2BB9-9588-FC02A7CF3173}"/>
                </a:ext>
              </a:extLst>
            </p:cNvPr>
            <p:cNvSpPr txBox="1"/>
            <p:nvPr/>
          </p:nvSpPr>
          <p:spPr>
            <a:xfrm>
              <a:off x="5277164" y="2717317"/>
              <a:ext cx="1818045" cy="707886"/>
            </a:xfrm>
            <a:prstGeom prst="rect">
              <a:avLst/>
            </a:prstGeom>
            <a:noFill/>
          </p:spPr>
          <p:txBody>
            <a:bodyPr wrap="square" rtlCol="0">
              <a:spAutoFit/>
            </a:bodyPr>
            <a:lstStyle/>
            <a:p>
              <a:pPr algn="ctr"/>
              <a:r>
                <a:rPr lang="en-GB" sz="2000" dirty="0"/>
                <a:t>RF</a:t>
              </a:r>
              <a:r>
                <a:rPr lang="en-GB" sz="2000" baseline="-25000" dirty="0"/>
                <a:t>3</a:t>
              </a:r>
              <a:r>
                <a:rPr lang="en-GB" sz="2000" dirty="0"/>
                <a:t> </a:t>
              </a:r>
            </a:p>
            <a:p>
              <a:pPr algn="ctr"/>
              <a:r>
                <a:rPr lang="en-GB" sz="2000" dirty="0"/>
                <a:t>30 </a:t>
              </a:r>
              <a:r>
                <a:rPr lang="en-GB" sz="2000" dirty="0" err="1"/>
                <a:t>seqs</a:t>
              </a:r>
              <a:endParaRPr lang="en-GB" sz="2000" dirty="0"/>
            </a:p>
          </p:txBody>
        </p:sp>
        <p:grpSp>
          <p:nvGrpSpPr>
            <p:cNvPr id="35" name="Group 34">
              <a:extLst>
                <a:ext uri="{FF2B5EF4-FFF2-40B4-BE49-F238E27FC236}">
                  <a16:creationId xmlns:a16="http://schemas.microsoft.com/office/drawing/2014/main" id="{100767FD-FD68-75DC-0370-23ABE688679D}"/>
                </a:ext>
              </a:extLst>
            </p:cNvPr>
            <p:cNvGrpSpPr/>
            <p:nvPr/>
          </p:nvGrpSpPr>
          <p:grpSpPr>
            <a:xfrm>
              <a:off x="2661492" y="3531159"/>
              <a:ext cx="2190917" cy="1203689"/>
              <a:chOff x="8876538" y="5042589"/>
              <a:chExt cx="2383230" cy="1203689"/>
            </a:xfrm>
          </p:grpSpPr>
          <p:sp>
            <p:nvSpPr>
              <p:cNvPr id="36" name="Rounded Rectangle 35">
                <a:extLst>
                  <a:ext uri="{FF2B5EF4-FFF2-40B4-BE49-F238E27FC236}">
                    <a16:creationId xmlns:a16="http://schemas.microsoft.com/office/drawing/2014/main" id="{481A5F93-3413-A109-EE36-036D1D4F1A6B}"/>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37" name="Group 36">
                <a:extLst>
                  <a:ext uri="{FF2B5EF4-FFF2-40B4-BE49-F238E27FC236}">
                    <a16:creationId xmlns:a16="http://schemas.microsoft.com/office/drawing/2014/main" id="{C429D353-D6D0-B0CC-A3B9-76C8A93C7A5C}"/>
                  </a:ext>
                </a:extLst>
              </p:cNvPr>
              <p:cNvGrpSpPr/>
              <p:nvPr/>
            </p:nvGrpSpPr>
            <p:grpSpPr>
              <a:xfrm>
                <a:off x="8876538" y="5817494"/>
                <a:ext cx="2383230" cy="428784"/>
                <a:chOff x="7309207" y="5628449"/>
                <a:chExt cx="2383230" cy="428784"/>
              </a:xfrm>
            </p:grpSpPr>
            <p:sp>
              <p:nvSpPr>
                <p:cNvPr id="40" name="Rounded Rectangle 39">
                  <a:extLst>
                    <a:ext uri="{FF2B5EF4-FFF2-40B4-BE49-F238E27FC236}">
                      <a16:creationId xmlns:a16="http://schemas.microsoft.com/office/drawing/2014/main" id="{27A5AF9E-BE65-403A-FE47-9D1495A264B2}"/>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1" name="Rounded Rectangle 40">
                  <a:extLst>
                    <a:ext uri="{FF2B5EF4-FFF2-40B4-BE49-F238E27FC236}">
                      <a16:creationId xmlns:a16="http://schemas.microsoft.com/office/drawing/2014/main" id="{7C4B9624-F540-C530-D76F-B8FBEF14FD8B}"/>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38" name="Straight Connector 37">
                <a:extLst>
                  <a:ext uri="{FF2B5EF4-FFF2-40B4-BE49-F238E27FC236}">
                    <a16:creationId xmlns:a16="http://schemas.microsoft.com/office/drawing/2014/main" id="{FF30A8E7-58B5-0EAC-C57F-ACD2ED9BBF4A}"/>
                  </a:ext>
                </a:extLst>
              </p:cNvPr>
              <p:cNvCxnSpPr>
                <a:stCxn id="36" idx="2"/>
                <a:endCxn id="40"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1066540-30D2-C315-1E8C-720802C6FC52}"/>
                  </a:ext>
                </a:extLst>
              </p:cNvPr>
              <p:cNvCxnSpPr>
                <a:cxnSpLocks/>
                <a:stCxn id="36" idx="2"/>
                <a:endCxn id="41"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5DD384D9-96DE-0476-D95A-7D0E2D9D6F92}"/>
                </a:ext>
              </a:extLst>
            </p:cNvPr>
            <p:cNvGrpSpPr/>
            <p:nvPr/>
          </p:nvGrpSpPr>
          <p:grpSpPr>
            <a:xfrm>
              <a:off x="5183215" y="3531159"/>
              <a:ext cx="2190917" cy="1203689"/>
              <a:chOff x="8876538" y="5042589"/>
              <a:chExt cx="2383230" cy="1203689"/>
            </a:xfrm>
          </p:grpSpPr>
          <p:sp>
            <p:nvSpPr>
              <p:cNvPr id="43" name="Rounded Rectangle 42">
                <a:extLst>
                  <a:ext uri="{FF2B5EF4-FFF2-40B4-BE49-F238E27FC236}">
                    <a16:creationId xmlns:a16="http://schemas.microsoft.com/office/drawing/2014/main" id="{A4260471-6DCE-E14B-F2B4-A573DC674367}"/>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44" name="Group 43">
                <a:extLst>
                  <a:ext uri="{FF2B5EF4-FFF2-40B4-BE49-F238E27FC236}">
                    <a16:creationId xmlns:a16="http://schemas.microsoft.com/office/drawing/2014/main" id="{4F4344A7-B577-B5D1-556B-735927E85B4D}"/>
                  </a:ext>
                </a:extLst>
              </p:cNvPr>
              <p:cNvGrpSpPr/>
              <p:nvPr/>
            </p:nvGrpSpPr>
            <p:grpSpPr>
              <a:xfrm>
                <a:off x="8876538" y="5817494"/>
                <a:ext cx="2383230" cy="428784"/>
                <a:chOff x="7309207" y="5628449"/>
                <a:chExt cx="2383230" cy="428784"/>
              </a:xfrm>
            </p:grpSpPr>
            <p:sp>
              <p:nvSpPr>
                <p:cNvPr id="47" name="Rounded Rectangle 46">
                  <a:extLst>
                    <a:ext uri="{FF2B5EF4-FFF2-40B4-BE49-F238E27FC236}">
                      <a16:creationId xmlns:a16="http://schemas.microsoft.com/office/drawing/2014/main" id="{F88478D5-7A1A-532C-C696-CCA84D86B38A}"/>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8" name="Rounded Rectangle 47">
                  <a:extLst>
                    <a:ext uri="{FF2B5EF4-FFF2-40B4-BE49-F238E27FC236}">
                      <a16:creationId xmlns:a16="http://schemas.microsoft.com/office/drawing/2014/main" id="{0DEF012F-2B78-5454-633E-C7D492DD2A2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45" name="Straight Connector 44">
                <a:extLst>
                  <a:ext uri="{FF2B5EF4-FFF2-40B4-BE49-F238E27FC236}">
                    <a16:creationId xmlns:a16="http://schemas.microsoft.com/office/drawing/2014/main" id="{A2FFEC65-BC52-0982-8EFA-E9717F344194}"/>
                  </a:ext>
                </a:extLst>
              </p:cNvPr>
              <p:cNvCxnSpPr>
                <a:stCxn id="43" idx="2"/>
                <a:endCxn id="47"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03F7D4-C053-A45A-A2AA-7BAFC6FE46ED}"/>
                  </a:ext>
                </a:extLst>
              </p:cNvPr>
              <p:cNvCxnSpPr>
                <a:cxnSpLocks/>
                <a:stCxn id="43" idx="2"/>
                <a:endCxn id="48"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Bent Arrow 49">
            <a:extLst>
              <a:ext uri="{FF2B5EF4-FFF2-40B4-BE49-F238E27FC236}">
                <a16:creationId xmlns:a16="http://schemas.microsoft.com/office/drawing/2014/main" id="{67A04D13-7C6F-D556-937E-79846ACF4E9C}"/>
              </a:ext>
            </a:extLst>
          </p:cNvPr>
          <p:cNvSpPr/>
          <p:nvPr/>
        </p:nvSpPr>
        <p:spPr>
          <a:xfrm rot="10800000" flipH="1">
            <a:off x="2871043" y="5105683"/>
            <a:ext cx="3969729" cy="1507364"/>
          </a:xfrm>
          <a:prstGeom prst="ben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9AA1D9D-9C80-B604-6C77-1175E3F166B0}"/>
              </a:ext>
            </a:extLst>
          </p:cNvPr>
          <p:cNvSpPr txBox="1"/>
          <p:nvPr/>
        </p:nvSpPr>
        <p:spPr>
          <a:xfrm>
            <a:off x="3344623" y="6044527"/>
            <a:ext cx="1228863" cy="369332"/>
          </a:xfrm>
          <a:prstGeom prst="rect">
            <a:avLst/>
          </a:prstGeom>
          <a:noFill/>
        </p:spPr>
        <p:txBody>
          <a:bodyPr wrap="none" rtlCol="0">
            <a:spAutoFit/>
          </a:bodyPr>
          <a:lstStyle/>
          <a:p>
            <a:r>
              <a:rPr lang="en-GB" b="1" dirty="0">
                <a:solidFill>
                  <a:schemeClr val="bg1"/>
                </a:solidFill>
              </a:rPr>
              <a:t>Aggregate</a:t>
            </a:r>
          </a:p>
        </p:txBody>
      </p:sp>
      <p:grpSp>
        <p:nvGrpSpPr>
          <p:cNvPr id="53" name="Group 52">
            <a:extLst>
              <a:ext uri="{FF2B5EF4-FFF2-40B4-BE49-F238E27FC236}">
                <a16:creationId xmlns:a16="http://schemas.microsoft.com/office/drawing/2014/main" id="{91339007-F940-29DB-32A5-7EF8A417D4AB}"/>
              </a:ext>
            </a:extLst>
          </p:cNvPr>
          <p:cNvGrpSpPr/>
          <p:nvPr/>
        </p:nvGrpSpPr>
        <p:grpSpPr>
          <a:xfrm>
            <a:off x="7723323" y="5283961"/>
            <a:ext cx="2190917" cy="1203689"/>
            <a:chOff x="8876538" y="5042589"/>
            <a:chExt cx="2383230" cy="1203689"/>
          </a:xfrm>
          <a:solidFill>
            <a:schemeClr val="accent4"/>
          </a:solidFill>
        </p:grpSpPr>
        <p:sp>
          <p:nvSpPr>
            <p:cNvPr id="71" name="Rounded Rectangle 70">
              <a:extLst>
                <a:ext uri="{FF2B5EF4-FFF2-40B4-BE49-F238E27FC236}">
                  <a16:creationId xmlns:a16="http://schemas.microsoft.com/office/drawing/2014/main" id="{8A8F37AC-93BA-2ECD-BDBC-DB52C498AC97}"/>
                </a:ext>
              </a:extLst>
            </p:cNvPr>
            <p:cNvSpPr/>
            <p:nvPr/>
          </p:nvSpPr>
          <p:spPr>
            <a:xfrm>
              <a:off x="9520623" y="504258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72" name="Group 71">
              <a:extLst>
                <a:ext uri="{FF2B5EF4-FFF2-40B4-BE49-F238E27FC236}">
                  <a16:creationId xmlns:a16="http://schemas.microsoft.com/office/drawing/2014/main" id="{02FEE439-63A9-9ED3-CBB9-DCE666E559B2}"/>
                </a:ext>
              </a:extLst>
            </p:cNvPr>
            <p:cNvGrpSpPr/>
            <p:nvPr/>
          </p:nvGrpSpPr>
          <p:grpSpPr>
            <a:xfrm>
              <a:off x="8876538" y="5817494"/>
              <a:ext cx="2383230" cy="428784"/>
              <a:chOff x="7309207" y="5628449"/>
              <a:chExt cx="2383230" cy="428784"/>
            </a:xfrm>
            <a:grpFill/>
          </p:grpSpPr>
          <p:sp>
            <p:nvSpPr>
              <p:cNvPr id="75" name="Rounded Rectangle 74">
                <a:extLst>
                  <a:ext uri="{FF2B5EF4-FFF2-40B4-BE49-F238E27FC236}">
                    <a16:creationId xmlns:a16="http://schemas.microsoft.com/office/drawing/2014/main" id="{D90B78A9-4B86-9B60-1AC7-61CEB1AFDD5A}"/>
                  </a:ext>
                </a:extLst>
              </p:cNvPr>
              <p:cNvSpPr/>
              <p:nvPr/>
            </p:nvSpPr>
            <p:spPr>
              <a:xfrm>
                <a:off x="7309207" y="562844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76" name="Rounded Rectangle 75">
                <a:extLst>
                  <a:ext uri="{FF2B5EF4-FFF2-40B4-BE49-F238E27FC236}">
                    <a16:creationId xmlns:a16="http://schemas.microsoft.com/office/drawing/2014/main" id="{99D14A45-422A-2134-F2C1-BBFC63C741A3}"/>
                  </a:ext>
                </a:extLst>
              </p:cNvPr>
              <p:cNvSpPr/>
              <p:nvPr/>
            </p:nvSpPr>
            <p:spPr>
              <a:xfrm>
                <a:off x="8532083" y="5628600"/>
                <a:ext cx="1160354"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3" name="Straight Connector 72">
              <a:extLst>
                <a:ext uri="{FF2B5EF4-FFF2-40B4-BE49-F238E27FC236}">
                  <a16:creationId xmlns:a16="http://schemas.microsoft.com/office/drawing/2014/main" id="{5D5BCF08-CCC3-DBB8-E2D9-06D0CFC72E1A}"/>
                </a:ext>
              </a:extLst>
            </p:cNvPr>
            <p:cNvCxnSpPr>
              <a:stCxn id="71" idx="2"/>
              <a:endCxn id="75" idx="0"/>
            </p:cNvCxnSpPr>
            <p:nvPr/>
          </p:nvCxnSpPr>
          <p:spPr>
            <a:xfrm flipH="1">
              <a:off x="9323464" y="5471222"/>
              <a:ext cx="644085" cy="346272"/>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4163BB3-EBCB-FAC8-7C75-2487725D0C3C}"/>
                </a:ext>
              </a:extLst>
            </p:cNvPr>
            <p:cNvCxnSpPr>
              <a:cxnSpLocks/>
              <a:stCxn id="71" idx="2"/>
              <a:endCxn id="76" idx="0"/>
            </p:cNvCxnSpPr>
            <p:nvPr/>
          </p:nvCxnSpPr>
          <p:spPr>
            <a:xfrm>
              <a:off x="9967549" y="5471222"/>
              <a:ext cx="712042" cy="346423"/>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57DCB27F-8EA0-3080-A635-9044082C3E11}"/>
              </a:ext>
            </a:extLst>
          </p:cNvPr>
          <p:cNvSpPr txBox="1"/>
          <p:nvPr/>
        </p:nvSpPr>
        <p:spPr>
          <a:xfrm>
            <a:off x="9169244" y="4613150"/>
            <a:ext cx="2190917" cy="707886"/>
          </a:xfrm>
          <a:prstGeom prst="rect">
            <a:avLst/>
          </a:prstGeom>
          <a:noFill/>
        </p:spPr>
        <p:txBody>
          <a:bodyPr wrap="square" rtlCol="0">
            <a:spAutoFit/>
          </a:bodyPr>
          <a:lstStyle/>
          <a:p>
            <a:pPr algn="ctr"/>
            <a:r>
              <a:rPr lang="en-GB" sz="2000" dirty="0"/>
              <a:t>Validate using the remaining 10 </a:t>
            </a:r>
            <a:r>
              <a:rPr lang="en-GB" sz="2000" dirty="0" err="1"/>
              <a:t>seqs</a:t>
            </a:r>
            <a:endParaRPr lang="en-GB" sz="2000" dirty="0"/>
          </a:p>
        </p:txBody>
      </p:sp>
      <p:sp>
        <p:nvSpPr>
          <p:cNvPr id="79" name="Circular Arrow 78">
            <a:extLst>
              <a:ext uri="{FF2B5EF4-FFF2-40B4-BE49-F238E27FC236}">
                <a16:creationId xmlns:a16="http://schemas.microsoft.com/office/drawing/2014/main" id="{5A8A9D5E-7FD9-AF5E-C4AB-0F79F69E2371}"/>
              </a:ext>
            </a:extLst>
          </p:cNvPr>
          <p:cNvSpPr/>
          <p:nvPr/>
        </p:nvSpPr>
        <p:spPr>
          <a:xfrm rot="9056372">
            <a:off x="9101508" y="4740477"/>
            <a:ext cx="921243" cy="1086967"/>
          </a:xfrm>
          <a:prstGeom prst="circularArrow">
            <a:avLst>
              <a:gd name="adj1" fmla="val 12500"/>
              <a:gd name="adj2" fmla="val 1142319"/>
              <a:gd name="adj3" fmla="val 20457681"/>
              <a:gd name="adj4" fmla="val 12488659"/>
              <a:gd name="adj5" fmla="val 125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1" name="Straight Connector 80">
            <a:extLst>
              <a:ext uri="{FF2B5EF4-FFF2-40B4-BE49-F238E27FC236}">
                <a16:creationId xmlns:a16="http://schemas.microsoft.com/office/drawing/2014/main" id="{8D9179DB-07D4-19E2-C7E3-50DFED831F2E}"/>
              </a:ext>
            </a:extLst>
          </p:cNvPr>
          <p:cNvCxnSpPr/>
          <p:nvPr/>
        </p:nvCxnSpPr>
        <p:spPr>
          <a:xfrm flipV="1">
            <a:off x="2483708" y="2990335"/>
            <a:ext cx="0" cy="162281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3BD51C-2757-2DD5-3FC2-EDE0BD8FDA7E}"/>
              </a:ext>
            </a:extLst>
          </p:cNvPr>
          <p:cNvCxnSpPr/>
          <p:nvPr/>
        </p:nvCxnSpPr>
        <p:spPr>
          <a:xfrm flipV="1">
            <a:off x="5008605" y="2990335"/>
            <a:ext cx="0" cy="16228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051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46419489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94185"/>
                  </a:ext>
                </a:extLst>
              </a:tr>
              <a:tr h="203200">
                <a:tc>
                  <a:txBody>
                    <a:bodyPr/>
                    <a:lstStyle/>
                    <a:p>
                      <a:pPr algn="ctr" fontAlgn="b"/>
                      <a:r>
                        <a:rPr lang="en-GB" sz="1200" u="none" strike="noStrike">
                          <a:effectLst/>
                        </a:rPr>
                        <a:t>JN543662.1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6096000" y="5056813"/>
            <a:ext cx="5618922" cy="1384995"/>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 name="Picture 2">
            <a:extLst>
              <a:ext uri="{FF2B5EF4-FFF2-40B4-BE49-F238E27FC236}">
                <a16:creationId xmlns:a16="http://schemas.microsoft.com/office/drawing/2014/main" id="{6033BE49-55F6-1BAC-1782-DECBECB65A8C}"/>
              </a:ext>
            </a:extLst>
          </p:cNvPr>
          <p:cNvPicPr>
            <a:picLocks noChangeAspect="1"/>
          </p:cNvPicPr>
          <p:nvPr/>
        </p:nvPicPr>
        <p:blipFill>
          <a:blip r:embed="rId4"/>
          <a:stretch>
            <a:fillRect/>
          </a:stretch>
        </p:blipFill>
        <p:spPr>
          <a:xfrm>
            <a:off x="0" y="194289"/>
            <a:ext cx="12192000" cy="4010525"/>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17E3-FCFE-45F2-62C1-AF4F41846959}"/>
              </a:ext>
            </a:extLst>
          </p:cNvPr>
          <p:cNvSpPr>
            <a:spLocks noGrp="1"/>
          </p:cNvSpPr>
          <p:nvPr>
            <p:ph type="title"/>
          </p:nvPr>
        </p:nvSpPr>
        <p:spPr/>
        <p:txBody>
          <a:bodyPr/>
          <a:lstStyle/>
          <a:p>
            <a:r>
              <a:rPr lang="en-GB" dirty="0"/>
              <a:t>Machine Learning Models </a:t>
            </a:r>
          </a:p>
        </p:txBody>
      </p:sp>
      <p:sp>
        <p:nvSpPr>
          <p:cNvPr id="3" name="Content Placeholder 2">
            <a:extLst>
              <a:ext uri="{FF2B5EF4-FFF2-40B4-BE49-F238E27FC236}">
                <a16:creationId xmlns:a16="http://schemas.microsoft.com/office/drawing/2014/main" id="{F55D7599-0757-9EE2-68BC-59EFD63809D4}"/>
              </a:ext>
            </a:extLst>
          </p:cNvPr>
          <p:cNvSpPr>
            <a:spLocks noGrp="1"/>
          </p:cNvSpPr>
          <p:nvPr>
            <p:ph idx="1"/>
          </p:nvPr>
        </p:nvSpPr>
        <p:spPr/>
        <p:txBody>
          <a:bodyPr/>
          <a:lstStyle/>
          <a:p>
            <a:r>
              <a:rPr lang="en-GB" dirty="0"/>
              <a:t>Segment</a:t>
            </a:r>
            <a:r>
              <a:rPr lang="en-GB" baseline="-25000" dirty="0"/>
              <a:t>[1-8]</a:t>
            </a:r>
            <a:r>
              <a:rPr lang="en-GB" dirty="0"/>
              <a:t> • Feature</a:t>
            </a:r>
            <a:r>
              <a:rPr lang="en-GB" baseline="-25000" dirty="0"/>
              <a:t>[1-6]</a:t>
            </a:r>
            <a:r>
              <a:rPr lang="en-GB" dirty="0"/>
              <a:t> • Subtype</a:t>
            </a:r>
            <a:r>
              <a:rPr lang="en-GB" baseline="-25000" dirty="0"/>
              <a:t>[1-25]</a:t>
            </a:r>
            <a:r>
              <a:rPr lang="en-GB" dirty="0"/>
              <a:t> • Class</a:t>
            </a:r>
            <a:r>
              <a:rPr lang="en-GB" baseline="-25000" dirty="0"/>
              <a:t>[1-2]</a:t>
            </a:r>
          </a:p>
          <a:p>
            <a:pPr lvl="1"/>
            <a:r>
              <a:rPr lang="en-GB" dirty="0"/>
              <a:t>1200 two-class models (Avian/Mammalian)</a:t>
            </a:r>
          </a:p>
          <a:p>
            <a:pPr lvl="1"/>
            <a:r>
              <a:rPr lang="en-GB" dirty="0"/>
              <a:t>1200 multi-class models (Avian/Bat/Dog/Horse/Human/Pig)</a:t>
            </a:r>
          </a:p>
          <a:p>
            <a:r>
              <a:rPr lang="en-GB" dirty="0"/>
              <a:t>Compile the feature models together to combine their predictions</a:t>
            </a:r>
          </a:p>
          <a:p>
            <a:pPr lvl="1"/>
            <a:r>
              <a:rPr lang="en-GB" dirty="0"/>
              <a:t>200 two-class stacks</a:t>
            </a:r>
          </a:p>
          <a:p>
            <a:pPr lvl="1"/>
            <a:r>
              <a:rPr lang="en-GB" dirty="0"/>
              <a:t>200 multi-class stacks</a:t>
            </a:r>
          </a:p>
          <a:p>
            <a:pPr lvl="1"/>
            <a:endParaRPr lang="en-GB" dirty="0"/>
          </a:p>
        </p:txBody>
      </p:sp>
    </p:spTree>
    <p:extLst>
      <p:ext uri="{BB962C8B-B14F-4D97-AF65-F5344CB8AC3E}">
        <p14:creationId xmlns:p14="http://schemas.microsoft.com/office/powerpoint/2010/main" val="2917902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3043</TotalTime>
  <Words>1589</Words>
  <Application>Microsoft Macintosh PowerPoint</Application>
  <PresentationFormat>Widescreen</PresentationFormat>
  <Paragraphs>239</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Aptos Narrow</vt:lpstr>
      <vt:lpstr>Arial</vt:lpstr>
      <vt:lpstr>Calibri</vt:lpstr>
      <vt:lpstr>roboto</vt:lpstr>
      <vt:lpstr>Office Theme</vt:lpstr>
      <vt:lpstr> Machine Learning Meets Phylodynamics</vt:lpstr>
      <vt:lpstr>PowerPoint Presentation</vt:lpstr>
      <vt:lpstr>PowerPoint Presentation</vt:lpstr>
      <vt:lpstr>PowerPoint Presentation</vt:lpstr>
      <vt:lpstr>Machine Learning Models</vt:lpstr>
      <vt:lpstr>Random Forests</vt:lpstr>
      <vt:lpstr>PowerPoint Presentation</vt:lpstr>
      <vt:lpstr>PowerPoint Presentation</vt:lpstr>
      <vt:lpstr>Machine Learning Models </vt:lpstr>
      <vt:lpstr>PowerPoint Presentation</vt:lpstr>
      <vt:lpstr>Phylogenetics</vt:lpstr>
      <vt:lpstr>PowerPoint Presentation</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69</cp:revision>
  <dcterms:created xsi:type="dcterms:W3CDTF">2024-12-11T09:23:09Z</dcterms:created>
  <dcterms:modified xsi:type="dcterms:W3CDTF">2025-06-02T12:38:50Z</dcterms:modified>
</cp:coreProperties>
</file>